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9144000" cy="5143500" type="screen16x9"/>
  <p:notesSz cx="6858000" cy="9144000"/>
  <p:embeddedFontLst>
    <p:embeddedFont>
      <p:font typeface="PT Sans Narrow" charset="0"/>
      <p:regular r:id="rId38"/>
      <p:bold r:id="rId39"/>
    </p:embeddedFont>
    <p:embeddedFont>
      <p:font typeface="Open Sans" charset="0"/>
      <p:regular r:id="rId40"/>
      <p:bold r:id="rId41"/>
      <p:italic r:id="rId42"/>
      <p:boldItalic r:id="rId43"/>
    </p:embeddedFont>
    <p:embeddedFont>
      <p:font typeface="Comic Sans MS" pitchFamily="66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282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6"/>
            <a:ext cx="562199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1575033" y="3158250"/>
            <a:ext cx="562199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" name="Shape 12"/>
          <p:cNvGrpSpPr/>
          <p:nvPr/>
        </p:nvGrpSpPr>
        <p:grpSpPr>
          <a:xfrm>
            <a:off x="1004142" y="1022025"/>
            <a:ext cx="7136667" cy="152400"/>
            <a:chOff x="1346427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7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7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49" y="3969100"/>
            <a:ext cx="7136667" cy="152400"/>
            <a:chOff x="1346434" y="3969087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4" y="4121487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4" y="3969087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3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5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498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599" cy="153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PT Sans Narrow"/>
              <a:buNone/>
              <a:defRPr sz="130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30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30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30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30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30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30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30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30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599" cy="10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hape 67"/>
          <p:cNvCxnSpPr/>
          <p:nvPr/>
        </p:nvCxnSpPr>
        <p:spPr>
          <a:xfrm>
            <a:off x="7007735" y="3176887"/>
            <a:ext cx="562199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Shape 68"/>
          <p:cNvCxnSpPr/>
          <p:nvPr/>
        </p:nvCxnSpPr>
        <p:spPr>
          <a:xfrm>
            <a:off x="1575034" y="3158251"/>
            <a:ext cx="562199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9" name="Shape 69"/>
          <p:cNvGrpSpPr/>
          <p:nvPr/>
        </p:nvGrpSpPr>
        <p:grpSpPr>
          <a:xfrm>
            <a:off x="1004143" y="1022025"/>
            <a:ext cx="7136667" cy="152400"/>
            <a:chOff x="1346428" y="1011300"/>
            <a:chExt cx="6452100" cy="152400"/>
          </a:xfrm>
        </p:grpSpPr>
        <p:cxnSp>
          <p:nvCxnSpPr>
            <p:cNvPr id="70" name="Shape 70"/>
            <p:cNvCxnSpPr/>
            <p:nvPr/>
          </p:nvCxnSpPr>
          <p:spPr>
            <a:xfrm rot="10800000">
              <a:off x="1346428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Shape 71"/>
            <p:cNvCxnSpPr/>
            <p:nvPr/>
          </p:nvCxnSpPr>
          <p:spPr>
            <a:xfrm rot="10800000">
              <a:off x="1346428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" name="Shape 72"/>
          <p:cNvGrpSpPr/>
          <p:nvPr/>
        </p:nvGrpSpPr>
        <p:grpSpPr>
          <a:xfrm>
            <a:off x="1004150" y="3969100"/>
            <a:ext cx="7136667" cy="152400"/>
            <a:chOff x="1346435" y="3969087"/>
            <a:chExt cx="6452100" cy="152400"/>
          </a:xfrm>
        </p:grpSpPr>
        <p:cxnSp>
          <p:nvCxnSpPr>
            <p:cNvPr id="73" name="Shape 73"/>
            <p:cNvCxnSpPr/>
            <p:nvPr/>
          </p:nvCxnSpPr>
          <p:spPr>
            <a:xfrm>
              <a:off x="1346435" y="4121487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Shape 74"/>
            <p:cNvCxnSpPr/>
            <p:nvPr/>
          </p:nvCxnSpPr>
          <p:spPr>
            <a:xfrm>
              <a:off x="1346435" y="3969087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5" name="Shape 75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400"/>
            </a:lvl1pPr>
            <a:lvl2pPr lvl="1" algn="ctr" rtl="0">
              <a:spcBef>
                <a:spcPts val="0"/>
              </a:spcBef>
              <a:buSzPct val="100000"/>
              <a:defRPr sz="5400"/>
            </a:lvl2pPr>
            <a:lvl3pPr lvl="2" algn="ctr" rtl="0">
              <a:spcBef>
                <a:spcPts val="0"/>
              </a:spcBef>
              <a:buSzPct val="100000"/>
              <a:defRPr sz="5400"/>
            </a:lvl3pPr>
            <a:lvl4pPr lvl="3" algn="ctr" rtl="0">
              <a:spcBef>
                <a:spcPts val="0"/>
              </a:spcBef>
              <a:buSzPct val="100000"/>
              <a:defRPr sz="5400"/>
            </a:lvl4pPr>
            <a:lvl5pPr lvl="4" algn="ctr" rtl="0">
              <a:spcBef>
                <a:spcPts val="0"/>
              </a:spcBef>
              <a:buSzPct val="100000"/>
              <a:defRPr sz="5400"/>
            </a:lvl5pPr>
            <a:lvl6pPr lvl="5" algn="ctr" rtl="0">
              <a:spcBef>
                <a:spcPts val="0"/>
              </a:spcBef>
              <a:buSzPct val="100000"/>
              <a:defRPr sz="5400"/>
            </a:lvl6pPr>
            <a:lvl7pPr lvl="6" algn="ctr" rtl="0">
              <a:spcBef>
                <a:spcPts val="0"/>
              </a:spcBef>
              <a:buSzPct val="100000"/>
              <a:defRPr sz="5400"/>
            </a:lvl7pPr>
            <a:lvl8pPr lvl="7" algn="ctr" rtl="0">
              <a:spcBef>
                <a:spcPts val="0"/>
              </a:spcBef>
              <a:buSzPct val="100000"/>
              <a:defRPr sz="5400"/>
            </a:lvl8pPr>
            <a:lvl9pPr lvl="8" algn="ctr" rtl="0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499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lvl="0" rt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899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899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6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599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04" name="Shape 104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199" cy="1675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199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lvl="0" rt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599" cy="15383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599" cy="1071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898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898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2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2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2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2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2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2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2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2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598" cy="409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T Sans Narrow"/>
              <a:buNone/>
              <a:defRPr sz="54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54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54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54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54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54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54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54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54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198" cy="167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Open Sans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T Sans Narrow"/>
              <a:buNone/>
              <a:defRPr sz="24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Open Sans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iddlegradesforum.org/rubric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ctrTitle"/>
          </p:nvPr>
        </p:nvSpPr>
        <p:spPr>
          <a:xfrm>
            <a:off x="1003650" y="1295575"/>
            <a:ext cx="7136700" cy="188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4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“When I grow up…” Making Career Connections at the Middle Level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subTitle" idx="1"/>
          </p:nvPr>
        </p:nvSpPr>
        <p:spPr>
          <a:xfrm>
            <a:off x="2136750" y="2973627"/>
            <a:ext cx="4870498" cy="101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2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Neshannock Jr.Sr. High School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2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Adam Held, Tracy McCalla, &amp; Cathy Bryan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Plan for Education</a:t>
            </a:r>
          </a:p>
        </p:txBody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311700" y="123277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Once students make a tentative career choice, they need to determine education and/or training requirements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Education planner maps courses based on careers and graduation requirements.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Over 7,000 institutions can be searched and compared by cost, majors, and extracurricular activities.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endParaRPr sz="1800" b="0" i="0" u="none" strike="noStrike" cap="non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Plan for Work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Before students begin looking for work, they must prepare documents and get ready for interviews.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Easy-to-use document builders help students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Occupations can be searched and compared by required education level, cluster, expected job growth, or median salary.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Career videos help students see occupations in action.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Find a Job</a:t>
            </a:r>
          </a:p>
        </p:txBody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The final step is when students learn techniques to find job opportunities and begin pursing them.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Links to top job search engines and employer profiles.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Job openings cross-indexed with students’ “favorite” occupations. 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169975" y="386650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Kuder in the Classroom: Geography	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228350" y="1192075"/>
            <a:ext cx="4823400" cy="31268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Step # 1: Students sign up for a Kuder Navigator account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Step # 2: Skills test completion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Step # 3: Interest test completion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Step # 4: Examine the 16 career clusters</a:t>
            </a: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2550" y="1225446"/>
            <a:ext cx="4128499" cy="325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13977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Sample Skills Assessment Questions</a:t>
            </a:r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3">
            <a:alphaModFix/>
          </a:blip>
          <a:srcRect l="6944" t="5236" r="8157" b="6141"/>
          <a:stretch/>
        </p:blipFill>
        <p:spPr>
          <a:xfrm>
            <a:off x="503074" y="787449"/>
            <a:ext cx="7915848" cy="413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11700" y="1937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Sample Interest Assessment Questions</a:t>
            </a:r>
          </a:p>
        </p:txBody>
      </p:sp>
      <p:pic>
        <p:nvPicPr>
          <p:cNvPr id="215" name="Shape 215"/>
          <p:cNvPicPr preferRelativeResize="0"/>
          <p:nvPr/>
        </p:nvPicPr>
        <p:blipFill rotWithShape="1">
          <a:blip r:embed="rId3">
            <a:alphaModFix/>
          </a:blip>
          <a:srcRect l="15855" t="7636" r="16753" b="21591"/>
          <a:stretch/>
        </p:blipFill>
        <p:spPr>
          <a:xfrm>
            <a:off x="497874" y="901125"/>
            <a:ext cx="8148249" cy="377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311700" y="1511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1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Results able to be viewed side by side or in a composite.</a:t>
            </a:r>
          </a:p>
        </p:txBody>
      </p:sp>
      <p:pic>
        <p:nvPicPr>
          <p:cNvPr id="221" name="Shape 221"/>
          <p:cNvPicPr preferRelativeResize="0"/>
          <p:nvPr/>
        </p:nvPicPr>
        <p:blipFill rotWithShape="1">
          <a:blip r:embed="rId3">
            <a:alphaModFix/>
          </a:blip>
          <a:srcRect t="3915" r="48698" b="36481"/>
          <a:stretch/>
        </p:blipFill>
        <p:spPr>
          <a:xfrm>
            <a:off x="175586" y="741924"/>
            <a:ext cx="8792823" cy="359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11700" y="20327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Kuder in the Classroom: Geography 	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4371475" y="1624775"/>
            <a:ext cx="4289999" cy="140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Interest results for current 7th graders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Skills results for current 7th graders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endParaRPr sz="18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 l="25095" t="6689" r="26424" b="16066"/>
          <a:stretch/>
        </p:blipFill>
        <p:spPr>
          <a:xfrm>
            <a:off x="266775" y="910675"/>
            <a:ext cx="3767578" cy="4002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0" y="1603800"/>
            <a:ext cx="4473299" cy="66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Career Interest sorted by National Career Cluster or by Career Pathway</a:t>
            </a:r>
          </a:p>
        </p:txBody>
      </p:sp>
      <p:pic>
        <p:nvPicPr>
          <p:cNvPr id="234" name="Shape 234"/>
          <p:cNvPicPr preferRelativeResize="0"/>
          <p:nvPr/>
        </p:nvPicPr>
        <p:blipFill rotWithShape="1">
          <a:blip r:embed="rId3">
            <a:alphaModFix/>
          </a:blip>
          <a:srcRect l="15268" t="5438" r="7883" b="7116"/>
          <a:stretch/>
        </p:blipFill>
        <p:spPr>
          <a:xfrm>
            <a:off x="4386200" y="70100"/>
            <a:ext cx="4366924" cy="4864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 rotWithShape="1">
          <a:blip r:embed="rId3">
            <a:alphaModFix/>
          </a:blip>
          <a:srcRect l="15264" t="18264" r="15188" b="8587"/>
          <a:stretch/>
        </p:blipFill>
        <p:spPr>
          <a:xfrm>
            <a:off x="106998" y="75023"/>
            <a:ext cx="5048199" cy="476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/>
          <p:nvPr/>
        </p:nvSpPr>
        <p:spPr>
          <a:xfrm>
            <a:off x="5155200" y="1725625"/>
            <a:ext cx="3988798" cy="1117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24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Career Interest sorted by National Career Cluster or by Career Pathway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Neshannock School District	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198650" y="1221100"/>
            <a:ext cx="8291100" cy="3458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Grades 7-12 Junior-Senior High School</a:t>
            </a:r>
          </a:p>
          <a:p>
            <a:pPr marL="457200" marR="0" lvl="0" indent="-2286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New Castle, PA</a:t>
            </a:r>
          </a:p>
          <a:p>
            <a:pPr marL="457200" marR="0" lvl="0" indent="-2286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Enrollment of 650, grades 7-12</a:t>
            </a:r>
          </a:p>
          <a:p>
            <a:pPr marL="457200" marR="0" lvl="0" indent="-2286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Grades 7 and 8 in Junior High (220 students)</a:t>
            </a:r>
          </a:p>
          <a:p>
            <a:pPr marL="457200" marR="0" lvl="0" indent="-2286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Designated as a STW in 2012 and redesignated in 2016.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endParaRPr sz="18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3575" y="388525"/>
            <a:ext cx="3735699" cy="2335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0" y="1695475"/>
            <a:ext cx="4848598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Pathways within National Clusters</a:t>
            </a:r>
          </a:p>
        </p:txBody>
      </p:sp>
      <p:pic>
        <p:nvPicPr>
          <p:cNvPr id="246" name="Shape 246"/>
          <p:cNvPicPr preferRelativeResize="0"/>
          <p:nvPr/>
        </p:nvPicPr>
        <p:blipFill rotWithShape="1">
          <a:blip r:embed="rId3">
            <a:alphaModFix/>
          </a:blip>
          <a:srcRect l="26086" r="27636" b="2114"/>
          <a:stretch/>
        </p:blipFill>
        <p:spPr>
          <a:xfrm>
            <a:off x="4582525" y="333475"/>
            <a:ext cx="4491672" cy="4384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4612200" y="1337025"/>
            <a:ext cx="4531798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Occupations by level of education required</a:t>
            </a:r>
          </a:p>
        </p:txBody>
      </p:sp>
      <p:pic>
        <p:nvPicPr>
          <p:cNvPr id="252" name="Shape 252"/>
          <p:cNvPicPr preferRelativeResize="0"/>
          <p:nvPr/>
        </p:nvPicPr>
        <p:blipFill rotWithShape="1">
          <a:blip r:embed="rId3">
            <a:alphaModFix/>
          </a:blip>
          <a:srcRect l="26964" t="1203" r="28422" b="2503"/>
          <a:stretch/>
        </p:blipFill>
        <p:spPr>
          <a:xfrm>
            <a:off x="133400" y="241475"/>
            <a:ext cx="4609975" cy="46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689787" y="186600"/>
            <a:ext cx="7865399" cy="6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1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Description of specific occupations including salary information, job tasks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1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and a brief video showing the type of work that is done.</a:t>
            </a: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 l="15709" r="14530" b="2713"/>
          <a:stretch/>
        </p:blipFill>
        <p:spPr>
          <a:xfrm>
            <a:off x="1495874" y="873950"/>
            <a:ext cx="6253199" cy="408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Example Video from Kuder Navigator </a:t>
            </a:r>
          </a:p>
        </p:txBody>
      </p:sp>
      <p:sp>
        <p:nvSpPr>
          <p:cNvPr id="264" name="Shape 264"/>
          <p:cNvSpPr/>
          <p:nvPr/>
        </p:nvSpPr>
        <p:spPr>
          <a:xfrm>
            <a:off x="2145475" y="1223050"/>
            <a:ext cx="4687399" cy="351554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187375" y="128500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Kuder in the Classroom: English </a:t>
            </a:r>
          </a:p>
        </p:txBody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51725" y="621450"/>
            <a:ext cx="6188399" cy="428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r>
              <a:rPr lang="en" sz="1400"/>
              <a:t>Step #1: Kuder Lesson 3 Worksheet: choosing/researching careers based on interest</a:t>
            </a:r>
          </a:p>
          <a:p>
            <a:pPr marL="914400" lvl="0" indent="-3175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Students complete the worksheet by researching 3 different careers of their choosing </a:t>
            </a:r>
          </a:p>
          <a:p>
            <a:pPr marL="914400" lvl="0" indent="-3175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Students complete a title search of careers to explore the site and various careers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	Step #2: Explore careers by assessment results</a:t>
            </a:r>
          </a:p>
          <a:p>
            <a:pPr marL="914400" lvl="0" indent="-317500" rtl="0">
              <a:spcBef>
                <a:spcPts val="0"/>
              </a:spcBef>
              <a:buSzPct val="100000"/>
            </a:pPr>
            <a:r>
              <a:rPr lang="en" sz="1400"/>
              <a:t>Students choose 2 careers where they have an X in both skills and interest (these results are from the assessment taken in Geography class)</a:t>
            </a:r>
          </a:p>
          <a:p>
            <a:pPr marL="914400" lvl="0" indent="-317500" rtl="0">
              <a:spcBef>
                <a:spcPts val="0"/>
              </a:spcBef>
              <a:buSzPct val="100000"/>
            </a:pPr>
            <a:r>
              <a:rPr lang="en" sz="1400"/>
              <a:t>Create an outline of information and write paragraphs for each career using information and statistics from Kuder website</a:t>
            </a:r>
          </a:p>
          <a:p>
            <a:pPr marL="914400" lvl="0" indent="-317500" rtl="0">
              <a:spcBef>
                <a:spcPts val="0"/>
              </a:spcBef>
              <a:buSzPct val="100000"/>
            </a:pPr>
            <a:r>
              <a:rPr lang="en" sz="1400"/>
              <a:t>Students then choose 1 of those careers and create a presentation on various aspects of that job that they then  give to the class. </a:t>
            </a:r>
          </a:p>
        </p:txBody>
      </p:sp>
      <p:pic>
        <p:nvPicPr>
          <p:cNvPr id="271" name="Shape 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0125" y="2905225"/>
            <a:ext cx="2753974" cy="194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/>
          <p:nvPr/>
        </p:nvSpPr>
        <p:spPr>
          <a:xfrm>
            <a:off x="6269375" y="216775"/>
            <a:ext cx="2695464" cy="2100707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i="1"/>
              <a:t>See packet for handouts used in class!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 l="19928" r="5266"/>
          <a:stretch/>
        </p:blipFill>
        <p:spPr>
          <a:xfrm>
            <a:off x="5668675" y="2537000"/>
            <a:ext cx="3167800" cy="238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 rotWithShape="1">
          <a:blip r:embed="rId4">
            <a:alphaModFix/>
          </a:blip>
          <a:srcRect l="1522" t="12180" r="3923"/>
          <a:stretch/>
        </p:blipFill>
        <p:spPr>
          <a:xfrm>
            <a:off x="5085150" y="153350"/>
            <a:ext cx="3751324" cy="195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 rotWithShape="1">
          <a:blip r:embed="rId5">
            <a:alphaModFix/>
          </a:blip>
          <a:srcRect t="11976" b="16691"/>
          <a:stretch/>
        </p:blipFill>
        <p:spPr>
          <a:xfrm>
            <a:off x="140250" y="1217025"/>
            <a:ext cx="2410999" cy="305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 rotWithShape="1">
          <a:blip r:embed="rId6">
            <a:alphaModFix/>
          </a:blip>
          <a:srcRect l="14464" t="10222" b="11382"/>
          <a:stretch/>
        </p:blipFill>
        <p:spPr>
          <a:xfrm>
            <a:off x="2879737" y="1450350"/>
            <a:ext cx="1968599" cy="3209624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Shape 281"/>
          <p:cNvSpPr txBox="1"/>
          <p:nvPr/>
        </p:nvSpPr>
        <p:spPr>
          <a:xfrm>
            <a:off x="250100" y="208400"/>
            <a:ext cx="4318199" cy="9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7th Grade Presentations in English Class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Kuder in the 8th Grade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208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 8th grade: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Students retake skills/interests tests </a:t>
            </a:r>
          </a:p>
          <a:p>
            <a:pPr marL="13716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Char char="○"/>
            </a:pPr>
            <a:r>
              <a:rPr lang="en"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Skills and interests are constantly changing!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Students then redo the lesson 3 activity and research 3 new careers based on their personal interests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endParaRPr sz="18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6800" y="3001100"/>
            <a:ext cx="2690450" cy="189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Career Timeline (1 of 2)</a:t>
            </a:r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endParaRPr sz="18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5" name="Shape 2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266325"/>
            <a:ext cx="8520597" cy="361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Career Timeline (2 of 2)</a:t>
            </a: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endParaRPr sz="18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2" name="Shape 3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266325"/>
            <a:ext cx="8520597" cy="349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311700" y="236625"/>
            <a:ext cx="64322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Financial Literacy ~ Understanding Money</a:t>
            </a:r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311700" y="139137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Keyboarding Applications 8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Career Education ~ </a:t>
            </a:r>
            <a:r>
              <a:rPr lang="en" sz="1800" b="1" i="1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Vault</a:t>
            </a: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-- Understanding Money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6 learning modules including 2 interactive performance-based games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15-30 minutes each module  (cumulative course time 2.5 - 3 hours)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pre- and post-assessment to track knowledge gains in each module 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Self-paced interactive program to help students better understand their money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Free, Web-based program through EverFi ~ www.everfi.com</a:t>
            </a:r>
          </a:p>
        </p:txBody>
      </p:sp>
      <p:pic>
        <p:nvPicPr>
          <p:cNvPr id="309" name="Shape 3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7125" y="285200"/>
            <a:ext cx="2455175" cy="197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Neshannock Jr. High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evolution of the  Neshannock Jr High.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Prior to 2000, no adoption of middle level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       philosophy. Principal and asst principal 7-12.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2000 hiring of a jr high principal who started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       to change the mindset of our faculty.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2007 to present, continued using PAMLE and STW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       for professional development and using STW rubric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       to set goals.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endParaRPr sz="18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7775" y="859925"/>
            <a:ext cx="2192699" cy="185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Financial Literacy ~ Understanding Money</a:t>
            </a:r>
          </a:p>
        </p:txBody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Module 1 ~ Responsible Money Choices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Examine trade-offs of saving vs. spending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Module 2 ~ Income and Careers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Explore and evaluate different career options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Wages vs. Salaries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Module 3 ~ Making Plans with Money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Budget your money, Needs vs. Wants</a:t>
            </a:r>
          </a:p>
        </p:txBody>
      </p:sp>
      <p:pic>
        <p:nvPicPr>
          <p:cNvPr id="316" name="Shape 3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5925" y="1392174"/>
            <a:ext cx="2484673" cy="321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Financial Literacy ~ Understanding Money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Module 4 ~ Credit and Borrowing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Differentiate between buying with cash vs. credit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Module 5 ~ Insurance and Safety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Manage risks, uses and benefits of health insurance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Module 6 ~ Savings and Investing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Different savings, investing, and investment vehicles</a:t>
            </a:r>
          </a:p>
        </p:txBody>
      </p:sp>
      <p:pic>
        <p:nvPicPr>
          <p:cNvPr id="323" name="Shape 3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4025" y="1503926"/>
            <a:ext cx="2191224" cy="300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1362075" y="453350"/>
            <a:ext cx="36980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Career Fair</a:t>
            </a:r>
          </a:p>
        </p:txBody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245025" y="1233775"/>
            <a:ext cx="5465399" cy="296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Excellent way to involve your community.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Over 100 community members from various professions volunteer to participate.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Held during the school day.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Students choose from 10 different speakers from 10 available sessions.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Half hour sessions.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Doctors, nurses, pavers, welders, gas and oil workers, physical therapists, truck drivers, law enforcement, judges, etc.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endParaRPr sz="18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0" name="Shape 3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325" y="828500"/>
            <a:ext cx="3141255" cy="296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0675" y="83350"/>
            <a:ext cx="2258548" cy="169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13587" y="2342475"/>
            <a:ext cx="1933124" cy="2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9350" y="2683325"/>
            <a:ext cx="2774375" cy="208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 rotWithShape="1">
          <a:blip r:embed="rId6">
            <a:alphaModFix/>
          </a:blip>
          <a:srcRect l="10264" r="22427"/>
          <a:stretch/>
        </p:blipFill>
        <p:spPr>
          <a:xfrm>
            <a:off x="4351548" y="125050"/>
            <a:ext cx="1867324" cy="208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 rotWithShape="1">
          <a:blip r:embed="rId7">
            <a:alphaModFix/>
          </a:blip>
          <a:srcRect l="10982" t="13626" r="22211" b="18137"/>
          <a:stretch/>
        </p:blipFill>
        <p:spPr>
          <a:xfrm>
            <a:off x="189298" y="1818950"/>
            <a:ext cx="2351649" cy="320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 rotWithShape="1">
          <a:blip r:embed="rId8">
            <a:alphaModFix/>
          </a:blip>
          <a:srcRect t="14744" b="15533"/>
          <a:stretch/>
        </p:blipFill>
        <p:spPr>
          <a:xfrm>
            <a:off x="6810575" y="83350"/>
            <a:ext cx="1933125" cy="239741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/>
          <p:nvPr/>
        </p:nvSpPr>
        <p:spPr>
          <a:xfrm>
            <a:off x="191750" y="175050"/>
            <a:ext cx="1656600" cy="1375499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omic Sans MS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Career Fair Participants - Community is Key!</a:t>
            </a: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Where Do We Go From Here?</a:t>
            </a:r>
          </a:p>
        </p:txBody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Careers in our specific content areas </a:t>
            </a:r>
          </a:p>
          <a:p>
            <a:pPr marL="914400" marR="0" lvl="1" indent="-2286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Why our subjects are relevant to our particular careers…</a:t>
            </a:r>
          </a:p>
          <a:p>
            <a:pPr marL="457200" marR="0" lvl="0" indent="-2286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How can we relate topics covered in class to the real world?</a:t>
            </a:r>
          </a:p>
          <a:p>
            <a:pPr marL="0" marR="0" lvl="0" indent="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endParaRPr sz="18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8" name="Shape 3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8346" y="2763225"/>
            <a:ext cx="3031625" cy="211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Neshannock Jr. High 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221275" y="1322850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STW Rubric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Part of the application process for STW.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37 questions: High quality, Good quality, Fair quality, Poor quality.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We scored low in the area of developing Career Interests.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Question 4 (Developmental Responsiveness). The curriculum is both socially significant and relevant to the personal and career interests of young adolescents.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800" b="0" i="1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*See </a:t>
            </a:r>
            <a:r>
              <a:rPr lang="en" sz="1800" b="0" i="1" u="sng" strike="noStrike" cap="non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http://middlegradesforum.org/rubric/</a:t>
            </a:r>
            <a:r>
              <a:rPr lang="en" sz="1800" b="0" i="1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for complete rubric!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endParaRPr sz="18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1800" y="235025"/>
            <a:ext cx="1916299" cy="170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2016 STW Redesignation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525" y="1422225"/>
            <a:ext cx="6788948" cy="3086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Kuder Navigator  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311700" y="1359300"/>
            <a:ext cx="8520599" cy="320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1100" b="0" i="1" u="none" strike="noStrike" cap="none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Navigator</a:t>
            </a:r>
            <a:r>
              <a:rPr lang="en" sz="1100" b="0" i="0" u="none" strike="noStrike" cap="none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 makes planning for the future fun while providing the reliable college and career guidance you can count on.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300" b="1" i="0" u="none" strike="noStrike" cap="none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Middle School Students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Open Sans"/>
              <a:buNone/>
            </a:pPr>
            <a:r>
              <a:rPr lang="en" sz="1100" b="0" i="0" u="none" strike="noStrike" cap="none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Watch videos and read about all of the different careers you can explore.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Open Sans"/>
              <a:buNone/>
            </a:pPr>
            <a:r>
              <a:rPr lang="en" sz="1100" b="0" i="0" u="none" strike="noStrike" cap="none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Quiz yourself about your interests and discover how to connect them to careers.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Open Sans"/>
              <a:buNone/>
            </a:pPr>
            <a:r>
              <a:rPr lang="en" sz="1100" b="0" i="0" u="none" strike="noStrike" cap="none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Get ahead of the game by starting a four-year education plan.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endParaRPr sz="1100" b="0" i="0" u="none" strike="noStrike" cap="none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endParaRPr sz="11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Char char="➔"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Discover and build a career around your unique interests and skills.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Char char="➔"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Originally purchased for our District by Lawrence County School-To-Work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Char char="➔"/>
            </a:pPr>
            <a:r>
              <a:rPr lang="en"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Kuder Navigator is a key component of our Act 339 Plan</a:t>
            </a: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4950" y="159875"/>
            <a:ext cx="171450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311700" y="176950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What is Kuder Navigator and What Can it Do for Your School??</a:t>
            </a:r>
          </a:p>
        </p:txBody>
      </p:sp>
      <p:sp>
        <p:nvSpPr>
          <p:cNvPr id="165" name="Shape 165"/>
          <p:cNvSpPr/>
          <p:nvPr/>
        </p:nvSpPr>
        <p:spPr>
          <a:xfrm>
            <a:off x="2295300" y="1358525"/>
            <a:ext cx="4696723" cy="352252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Learn About Myself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1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Career Skills and Career Interests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Each assessment takes under 20 minutes to complete.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Available in English and Spanish.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Results can be shared via Facebook, Twitter, and email.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Can be started and paused for later completion.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Immediate scoring and reporting for administrators.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Adhere to the latest (2014) technical standards for reliability, validity, and fairness by the Joint Committee: American Psychological Association, National Council on Measurement in Education, and American Educational Research Association.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ASVAB scores can be entered to generate lists of related occupations.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endParaRPr sz="11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endParaRPr sz="18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1825" y="870444"/>
            <a:ext cx="1971074" cy="1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"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Explore Occupations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" sz="2400" b="0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Career exploration begins when students discover options that relate to their interests and skills.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Occupations are accessible by assessment results, clusters and pathways, job title or keyword.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Occupations can be searched and compared by required education level, cluster, expected job growth, or median salary.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Career videos help students see occupations in action.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endParaRPr sz="1800" b="0" i="0" u="none" strike="noStrike" cap="non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1116</Words>
  <Application>Microsoft Office PowerPoint</Application>
  <PresentationFormat>On-screen Show (16:9)</PresentationFormat>
  <Paragraphs>137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PT Sans Narrow</vt:lpstr>
      <vt:lpstr>Open Sans</vt:lpstr>
      <vt:lpstr>Comic Sans MS</vt:lpstr>
      <vt:lpstr>tropic</vt:lpstr>
      <vt:lpstr>tropic</vt:lpstr>
      <vt:lpstr>“When I grow up…” Making Career Connections at the Middle Level</vt:lpstr>
      <vt:lpstr>Neshannock School District </vt:lpstr>
      <vt:lpstr>Neshannock Jr. High</vt:lpstr>
      <vt:lpstr>Neshannock Jr. High </vt:lpstr>
      <vt:lpstr>2016 STW Redesignation</vt:lpstr>
      <vt:lpstr>Kuder Navigator  </vt:lpstr>
      <vt:lpstr>What is Kuder Navigator and What Can it Do for Your School??</vt:lpstr>
      <vt:lpstr>Learn About Myself</vt:lpstr>
      <vt:lpstr>Explore Occupations</vt:lpstr>
      <vt:lpstr>Plan for Education</vt:lpstr>
      <vt:lpstr>Plan for Work</vt:lpstr>
      <vt:lpstr>Find a Job</vt:lpstr>
      <vt:lpstr>Kuder in the Classroom: Geography </vt:lpstr>
      <vt:lpstr>Sample Skills Assessment Questions</vt:lpstr>
      <vt:lpstr>Sample Interest Assessment Questions</vt:lpstr>
      <vt:lpstr>Results able to be viewed side by side or in a composite.</vt:lpstr>
      <vt:lpstr>Kuder in the Classroom: Geography  </vt:lpstr>
      <vt:lpstr>Career Interest sorted by National Career Cluster or by Career Pathway</vt:lpstr>
      <vt:lpstr>Slide 19</vt:lpstr>
      <vt:lpstr>Pathways within National Clusters</vt:lpstr>
      <vt:lpstr>Occupations by level of education required</vt:lpstr>
      <vt:lpstr>Description of specific occupations including salary information, job tasks  and a brief video showing the type of work that is done.</vt:lpstr>
      <vt:lpstr>Example Video from Kuder Navigator </vt:lpstr>
      <vt:lpstr>Kuder in the Classroom: English </vt:lpstr>
      <vt:lpstr>Slide 25</vt:lpstr>
      <vt:lpstr>Kuder in the 8th Grade</vt:lpstr>
      <vt:lpstr>Career Timeline (1 of 2)</vt:lpstr>
      <vt:lpstr>Career Timeline (2 of 2)</vt:lpstr>
      <vt:lpstr>Financial Literacy ~ Understanding Money</vt:lpstr>
      <vt:lpstr>Financial Literacy ~ Understanding Money</vt:lpstr>
      <vt:lpstr>Financial Literacy ~ Understanding Money</vt:lpstr>
      <vt:lpstr>Career Fair</vt:lpstr>
      <vt:lpstr>Slide 33</vt:lpstr>
      <vt:lpstr>Where Do We Go From Here?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“When I grow up…” Making Career Connections at the Middle Level</dc:title>
  <dc:creator>Adam Held</dc:creator>
  <cp:lastModifiedBy>aheld</cp:lastModifiedBy>
  <cp:revision>1</cp:revision>
  <dcterms:modified xsi:type="dcterms:W3CDTF">2016-03-02T15:02:17Z</dcterms:modified>
</cp:coreProperties>
</file>