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78" r:id="rId4"/>
    <p:sldId id="279" r:id="rId5"/>
    <p:sldId id="263" r:id="rId6"/>
    <p:sldId id="264" r:id="rId7"/>
    <p:sldId id="258" r:id="rId8"/>
    <p:sldId id="260" r:id="rId9"/>
    <p:sldId id="265" r:id="rId10"/>
    <p:sldId id="270" r:id="rId11"/>
    <p:sldId id="266" r:id="rId12"/>
    <p:sldId id="269" r:id="rId13"/>
    <p:sldId id="268" r:id="rId14"/>
    <p:sldId id="267" r:id="rId15"/>
    <p:sldId id="271" r:id="rId16"/>
    <p:sldId id="273" r:id="rId17"/>
    <p:sldId id="272" r:id="rId18"/>
    <p:sldId id="259" r:id="rId19"/>
    <p:sldId id="274" r:id="rId20"/>
    <p:sldId id="275" r:id="rId21"/>
    <p:sldId id="277" r:id="rId22"/>
    <p:sldId id="276" r:id="rId23"/>
    <p:sldId id="261" r:id="rId24"/>
    <p:sldId id="262"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1500A8-AAAB-4EEB-AB1D-1D9B113FB746}" type="datetimeFigureOut">
              <a:rPr lang="en-US" smtClean="0"/>
              <a:t>2/17/2016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7F06CB6-8FAB-4391-9A36-F7C9BB64CF0C}"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1500A8-AAAB-4EEB-AB1D-1D9B113FB746}"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6CB6-8FAB-4391-9A36-F7C9BB64CF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1500A8-AAAB-4EEB-AB1D-1D9B113FB746}"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6CB6-8FAB-4391-9A36-F7C9BB64CF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1500A8-AAAB-4EEB-AB1D-1D9B113FB746}"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06CB6-8FAB-4391-9A36-F7C9BB64CF0C}"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1500A8-AAAB-4EEB-AB1D-1D9B113FB746}" type="datetimeFigureOut">
              <a:rPr lang="en-US" smtClean="0"/>
              <a:t>2/17/2016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7F06CB6-8FAB-4391-9A36-F7C9BB64CF0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1500A8-AAAB-4EEB-AB1D-1D9B113FB746}"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6CB6-8FAB-4391-9A36-F7C9BB64CF0C}"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21500A8-AAAB-4EEB-AB1D-1D9B113FB746}"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06CB6-8FAB-4391-9A36-F7C9BB64CF0C}"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1500A8-AAAB-4EEB-AB1D-1D9B113FB746}"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06CB6-8FAB-4391-9A36-F7C9BB64CF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500A8-AAAB-4EEB-AB1D-1D9B113FB746}"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06CB6-8FAB-4391-9A36-F7C9BB64CF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1500A8-AAAB-4EEB-AB1D-1D9B113FB746}"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06CB6-8FAB-4391-9A36-F7C9BB64CF0C}"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1500A8-AAAB-4EEB-AB1D-1D9B113FB746}" type="datetimeFigureOut">
              <a:rPr lang="en-US" smtClean="0"/>
              <a:t>2/17/2016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7F06CB6-8FAB-4391-9A36-F7C9BB64CF0C}"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21500A8-AAAB-4EEB-AB1D-1D9B113FB746}" type="datetimeFigureOut">
              <a:rPr lang="en-US" smtClean="0"/>
              <a:t>2/17/2016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7F06CB6-8FAB-4391-9A36-F7C9BB64CF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beth.zigmont@rtsd.org" TargetMode="External"/><Relationship Id="rId2" Type="http://schemas.openxmlformats.org/officeDocument/2006/relationships/hyperlink" Target="mailto:renee.romano@rtsd.or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4724400"/>
            <a:ext cx="7620000" cy="990600"/>
          </a:xfrm>
        </p:spPr>
        <p:txBody>
          <a:bodyPr>
            <a:normAutofit/>
          </a:bodyPr>
          <a:lstStyle/>
          <a:p>
            <a:pPr algn="ctr"/>
            <a:r>
              <a:rPr lang="en-US" i="1" dirty="0" smtClean="0">
                <a:latin typeface="Arial" panose="020B0604020202020204" pitchFamily="34" charset="0"/>
                <a:cs typeface="Arial" panose="020B0604020202020204" pitchFamily="34" charset="0"/>
              </a:rPr>
              <a:t>Radnor Middle School: Wayne, PA</a:t>
            </a:r>
          </a:p>
          <a:p>
            <a:pPr algn="ctr"/>
            <a:r>
              <a:rPr lang="en-US" i="1" dirty="0" smtClean="0">
                <a:latin typeface="Arial" panose="020B0604020202020204" pitchFamily="34" charset="0"/>
                <a:cs typeface="Arial" panose="020B0604020202020204" pitchFamily="34" charset="0"/>
              </a:rPr>
              <a:t>Renee Romano &amp; Beth </a:t>
            </a:r>
            <a:r>
              <a:rPr lang="en-US" i="1" dirty="0" err="1" smtClean="0">
                <a:latin typeface="Arial" panose="020B0604020202020204" pitchFamily="34" charset="0"/>
                <a:cs typeface="Arial" panose="020B0604020202020204" pitchFamily="34" charset="0"/>
              </a:rPr>
              <a:t>Zigmont</a:t>
            </a:r>
            <a:endParaRPr lang="en-US" i="1" dirty="0" smtClean="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normAutofit fontScale="90000"/>
          </a:bodyPr>
          <a:lstStyle/>
          <a:p>
            <a:pPr algn="ctr"/>
            <a:r>
              <a:rPr lang="en-US" sz="4800" b="1" dirty="0"/>
              <a:t>Creating a Vision to Change </a:t>
            </a:r>
            <a:r>
              <a:rPr lang="en-US" sz="4800" b="1" dirty="0" smtClean="0"/>
              <a:t>School </a:t>
            </a:r>
            <a:r>
              <a:rPr lang="en-US" sz="4800" b="1" dirty="0"/>
              <a:t>Culture and Climate </a:t>
            </a:r>
            <a:endParaRPr lang="en-US" sz="4800" dirty="0"/>
          </a:p>
        </p:txBody>
      </p:sp>
    </p:spTree>
    <p:extLst>
      <p:ext uri="{BB962C8B-B14F-4D97-AF65-F5344CB8AC3E}">
        <p14:creationId xmlns:p14="http://schemas.microsoft.com/office/powerpoint/2010/main" val="401759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 2.0</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521083" y="1447800"/>
            <a:ext cx="4559034" cy="4572000"/>
          </a:xfrm>
        </p:spPr>
      </p:pic>
    </p:spTree>
    <p:extLst>
      <p:ext uri="{BB962C8B-B14F-4D97-AF65-F5344CB8AC3E}">
        <p14:creationId xmlns:p14="http://schemas.microsoft.com/office/powerpoint/2010/main" val="169276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Vision to Life</a:t>
            </a:r>
            <a:endParaRPr lang="en-US" dirty="0"/>
          </a:p>
        </p:txBody>
      </p:sp>
      <p:sp>
        <p:nvSpPr>
          <p:cNvPr id="3" name="Content Placeholder 2"/>
          <p:cNvSpPr>
            <a:spLocks noGrp="1"/>
          </p:cNvSpPr>
          <p:nvPr>
            <p:ph sz="quarter" idx="1"/>
          </p:nvPr>
        </p:nvSpPr>
        <p:spPr/>
        <p:txBody>
          <a:bodyPr/>
          <a:lstStyle/>
          <a:p>
            <a:r>
              <a:rPr lang="en-US" dirty="0" smtClean="0"/>
              <a:t>Branding</a:t>
            </a:r>
          </a:p>
          <a:p>
            <a:pPr lvl="1"/>
            <a:r>
              <a:rPr lang="en-US" dirty="0" smtClean="0"/>
              <a:t>Logo designed and digitized</a:t>
            </a:r>
          </a:p>
          <a:p>
            <a:r>
              <a:rPr lang="en-US" dirty="0" smtClean="0"/>
              <a:t>Posters</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130752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Posters</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52600" y="1447800"/>
            <a:ext cx="6096000" cy="4572000"/>
          </a:xfrm>
        </p:spPr>
      </p:pic>
    </p:spTree>
    <p:extLst>
      <p:ext uri="{BB962C8B-B14F-4D97-AF65-F5344CB8AC3E}">
        <p14:creationId xmlns:p14="http://schemas.microsoft.com/office/powerpoint/2010/main" val="103873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Vision to Life</a:t>
            </a:r>
            <a:endParaRPr lang="en-US" dirty="0"/>
          </a:p>
        </p:txBody>
      </p:sp>
      <p:sp>
        <p:nvSpPr>
          <p:cNvPr id="3" name="Content Placeholder 2"/>
          <p:cNvSpPr>
            <a:spLocks noGrp="1"/>
          </p:cNvSpPr>
          <p:nvPr>
            <p:ph sz="quarter" idx="1"/>
          </p:nvPr>
        </p:nvSpPr>
        <p:spPr/>
        <p:txBody>
          <a:bodyPr/>
          <a:lstStyle/>
          <a:p>
            <a:r>
              <a:rPr lang="en-US" dirty="0" smtClean="0"/>
              <a:t>Branding</a:t>
            </a:r>
          </a:p>
          <a:p>
            <a:pPr lvl="1"/>
            <a:r>
              <a:rPr lang="en-US" dirty="0" smtClean="0"/>
              <a:t>Logo designed and digitized</a:t>
            </a:r>
          </a:p>
          <a:p>
            <a:r>
              <a:rPr lang="en-US" dirty="0" smtClean="0"/>
              <a:t>Posters</a:t>
            </a:r>
          </a:p>
          <a:p>
            <a:r>
              <a:rPr lang="en-US" dirty="0" smtClean="0"/>
              <a:t>T-shirts </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13075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T-Shirts</a:t>
            </a:r>
            <a:endParaRPr lang="en-US" dirty="0"/>
          </a:p>
        </p:txBody>
      </p:sp>
      <p:pic>
        <p:nvPicPr>
          <p:cNvPr id="4" name="Content Placeholder 3" descr="photo (1).JPG"/>
          <p:cNvPicPr>
            <a:picLocks noGrp="1" noChangeAspect="1"/>
          </p:cNvPicPr>
          <p:nvPr>
            <p:ph sz="quarter" idx="1"/>
          </p:nvPr>
        </p:nvPicPr>
        <p:blipFill>
          <a:blip r:embed="rId2" cstate="print"/>
          <a:stretch>
            <a:fillRect/>
          </a:stretch>
        </p:blipFill>
        <p:spPr>
          <a:xfrm>
            <a:off x="1874520" y="1539240"/>
            <a:ext cx="5852160" cy="4389120"/>
          </a:xfrm>
        </p:spPr>
      </p:pic>
    </p:spTree>
    <p:extLst>
      <p:ext uri="{BB962C8B-B14F-4D97-AF65-F5344CB8AC3E}">
        <p14:creationId xmlns:p14="http://schemas.microsoft.com/office/powerpoint/2010/main" val="45063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Vision to Life</a:t>
            </a:r>
            <a:endParaRPr lang="en-US" dirty="0"/>
          </a:p>
        </p:txBody>
      </p:sp>
      <p:sp>
        <p:nvSpPr>
          <p:cNvPr id="3" name="Content Placeholder 2"/>
          <p:cNvSpPr>
            <a:spLocks noGrp="1"/>
          </p:cNvSpPr>
          <p:nvPr>
            <p:ph sz="quarter" idx="1"/>
          </p:nvPr>
        </p:nvSpPr>
        <p:spPr/>
        <p:txBody>
          <a:bodyPr/>
          <a:lstStyle/>
          <a:p>
            <a:r>
              <a:rPr lang="en-US" dirty="0" smtClean="0"/>
              <a:t>Branding</a:t>
            </a:r>
          </a:p>
          <a:p>
            <a:pPr lvl="1"/>
            <a:r>
              <a:rPr lang="en-US" dirty="0" smtClean="0"/>
              <a:t>Logo designed and digitized</a:t>
            </a:r>
          </a:p>
          <a:p>
            <a:r>
              <a:rPr lang="en-US" dirty="0" smtClean="0"/>
              <a:t>Posters</a:t>
            </a:r>
          </a:p>
          <a:p>
            <a:r>
              <a:rPr lang="en-US" dirty="0" smtClean="0"/>
              <a:t>T-shirts </a:t>
            </a:r>
          </a:p>
          <a:p>
            <a:r>
              <a:rPr lang="en-US" dirty="0" smtClean="0"/>
              <a:t>Assignment books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337104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Book</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rot="5400000">
            <a:off x="2260600" y="2235200"/>
            <a:ext cx="5080000" cy="3810000"/>
          </a:xfrm>
        </p:spPr>
      </p:pic>
    </p:spTree>
    <p:extLst>
      <p:ext uri="{BB962C8B-B14F-4D97-AF65-F5344CB8AC3E}">
        <p14:creationId xmlns:p14="http://schemas.microsoft.com/office/powerpoint/2010/main" val="351118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Vision to Life</a:t>
            </a:r>
            <a:endParaRPr lang="en-US" dirty="0"/>
          </a:p>
        </p:txBody>
      </p:sp>
      <p:sp>
        <p:nvSpPr>
          <p:cNvPr id="3" name="Content Placeholder 2"/>
          <p:cNvSpPr>
            <a:spLocks noGrp="1"/>
          </p:cNvSpPr>
          <p:nvPr>
            <p:ph sz="quarter" idx="1"/>
          </p:nvPr>
        </p:nvSpPr>
        <p:spPr/>
        <p:txBody>
          <a:bodyPr/>
          <a:lstStyle/>
          <a:p>
            <a:r>
              <a:rPr lang="en-US" dirty="0" smtClean="0"/>
              <a:t>Branding</a:t>
            </a:r>
          </a:p>
          <a:p>
            <a:pPr lvl="1"/>
            <a:r>
              <a:rPr lang="en-US" dirty="0" smtClean="0"/>
              <a:t>Logo designed and digitized</a:t>
            </a:r>
          </a:p>
          <a:p>
            <a:r>
              <a:rPr lang="en-US" dirty="0" smtClean="0"/>
              <a:t>Posters</a:t>
            </a:r>
          </a:p>
          <a:p>
            <a:r>
              <a:rPr lang="en-US" dirty="0" smtClean="0"/>
              <a:t>T-shirts </a:t>
            </a:r>
          </a:p>
          <a:p>
            <a:r>
              <a:rPr lang="en-US" dirty="0" smtClean="0"/>
              <a:t>Assignment books</a:t>
            </a:r>
          </a:p>
          <a:p>
            <a:r>
              <a:rPr lang="en-US" dirty="0" smtClean="0"/>
              <a:t>School communications</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356605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Embodying the Vision</a:t>
            </a:r>
            <a:endParaRPr lang="en-US" dirty="0"/>
          </a:p>
        </p:txBody>
      </p:sp>
      <p:sp>
        <p:nvSpPr>
          <p:cNvPr id="3" name="Content Placeholder 2"/>
          <p:cNvSpPr>
            <a:spLocks noGrp="1"/>
          </p:cNvSpPr>
          <p:nvPr>
            <p:ph sz="quarter" idx="1"/>
          </p:nvPr>
        </p:nvSpPr>
        <p:spPr/>
        <p:txBody>
          <a:bodyPr/>
          <a:lstStyle/>
          <a:p>
            <a:r>
              <a:rPr lang="en-US" dirty="0" smtClean="0"/>
              <a:t>Creating a Schedule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257618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Embodying the Vision</a:t>
            </a:r>
            <a:endParaRPr lang="en-US" dirty="0"/>
          </a:p>
        </p:txBody>
      </p:sp>
      <p:sp>
        <p:nvSpPr>
          <p:cNvPr id="3" name="Content Placeholder 2"/>
          <p:cNvSpPr>
            <a:spLocks noGrp="1"/>
          </p:cNvSpPr>
          <p:nvPr>
            <p:ph sz="quarter" idx="1"/>
          </p:nvPr>
        </p:nvSpPr>
        <p:spPr/>
        <p:txBody>
          <a:bodyPr/>
          <a:lstStyle/>
          <a:p>
            <a:r>
              <a:rPr lang="en-US" dirty="0"/>
              <a:t>Creating a </a:t>
            </a:r>
            <a:r>
              <a:rPr lang="en-US" dirty="0" smtClean="0"/>
              <a:t>Schedule</a:t>
            </a:r>
          </a:p>
          <a:p>
            <a:r>
              <a:rPr lang="en-US" dirty="0" smtClean="0"/>
              <a:t>Pep rallies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37676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sz="quarter" idx="1"/>
          </p:nvPr>
        </p:nvSpPr>
        <p:spPr/>
        <p:txBody>
          <a:bodyPr/>
          <a:lstStyle/>
          <a:p>
            <a:r>
              <a:rPr lang="en-US" dirty="0" smtClean="0"/>
              <a:t>Participants will learn how to develop and implement a school vision.</a:t>
            </a:r>
          </a:p>
          <a:p>
            <a:r>
              <a:rPr lang="en-US" dirty="0" smtClean="0"/>
              <a:t>Participants will learn how to sustain a school vision and live the vision every day.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123" y="4191000"/>
            <a:ext cx="2405451" cy="2277920"/>
          </a:xfrm>
          <a:prstGeom prst="rect">
            <a:avLst/>
          </a:prstGeom>
        </p:spPr>
      </p:pic>
    </p:spTree>
    <p:extLst>
      <p:ext uri="{BB962C8B-B14F-4D97-AF65-F5344CB8AC3E}">
        <p14:creationId xmlns:p14="http://schemas.microsoft.com/office/powerpoint/2010/main" val="2693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Embodying the Vision</a:t>
            </a:r>
            <a:endParaRPr lang="en-US" dirty="0"/>
          </a:p>
        </p:txBody>
      </p:sp>
      <p:sp>
        <p:nvSpPr>
          <p:cNvPr id="3" name="Content Placeholder 2"/>
          <p:cNvSpPr>
            <a:spLocks noGrp="1"/>
          </p:cNvSpPr>
          <p:nvPr>
            <p:ph sz="quarter" idx="1"/>
          </p:nvPr>
        </p:nvSpPr>
        <p:spPr/>
        <p:txBody>
          <a:bodyPr/>
          <a:lstStyle/>
          <a:p>
            <a:r>
              <a:rPr lang="en-US" dirty="0"/>
              <a:t>Creating a Schedule</a:t>
            </a:r>
          </a:p>
          <a:p>
            <a:r>
              <a:rPr lang="en-US" dirty="0" smtClean="0"/>
              <a:t>Pep rallies</a:t>
            </a:r>
          </a:p>
          <a:p>
            <a:r>
              <a:rPr lang="en-US" dirty="0" smtClean="0"/>
              <a:t>Vision Days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293084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Vision Day?</a:t>
            </a:r>
            <a:endParaRPr lang="en-US" dirty="0"/>
          </a:p>
        </p:txBody>
      </p:sp>
      <p:sp>
        <p:nvSpPr>
          <p:cNvPr id="3" name="Content Placeholder 2"/>
          <p:cNvSpPr>
            <a:spLocks noGrp="1"/>
          </p:cNvSpPr>
          <p:nvPr>
            <p:ph sz="quarter" idx="1"/>
          </p:nvPr>
        </p:nvSpPr>
        <p:spPr/>
        <p:txBody>
          <a:bodyPr/>
          <a:lstStyle/>
          <a:p>
            <a:r>
              <a:rPr lang="en-US" dirty="0" smtClean="0"/>
              <a:t>Modified schedule</a:t>
            </a:r>
          </a:p>
          <a:p>
            <a:r>
              <a:rPr lang="en-US" dirty="0" smtClean="0"/>
              <a:t>All staff assigned to homeroom groups</a:t>
            </a:r>
          </a:p>
          <a:p>
            <a:r>
              <a:rPr lang="en-US" dirty="0" smtClean="0"/>
              <a:t>All students 6-8 participate in a pre-planned activity focusing on the heart, mind, or spirit</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338424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Embodying the Vision</a:t>
            </a:r>
            <a:endParaRPr lang="en-US" dirty="0"/>
          </a:p>
        </p:txBody>
      </p:sp>
      <p:sp>
        <p:nvSpPr>
          <p:cNvPr id="3" name="Content Placeholder 2"/>
          <p:cNvSpPr>
            <a:spLocks noGrp="1"/>
          </p:cNvSpPr>
          <p:nvPr>
            <p:ph sz="quarter" idx="1"/>
          </p:nvPr>
        </p:nvSpPr>
        <p:spPr/>
        <p:txBody>
          <a:bodyPr/>
          <a:lstStyle/>
          <a:p>
            <a:r>
              <a:rPr lang="en-US" dirty="0"/>
              <a:t>Creating a Schedule</a:t>
            </a:r>
          </a:p>
          <a:p>
            <a:r>
              <a:rPr lang="en-US" dirty="0" smtClean="0"/>
              <a:t>Pep rallies</a:t>
            </a:r>
          </a:p>
          <a:p>
            <a:r>
              <a:rPr lang="en-US" dirty="0" smtClean="0"/>
              <a:t>Vision Days</a:t>
            </a:r>
          </a:p>
          <a:p>
            <a:r>
              <a:rPr lang="en-US" dirty="0" smtClean="0"/>
              <a:t>Staff community building events</a:t>
            </a:r>
          </a:p>
          <a:p>
            <a:pPr lvl="1"/>
            <a:r>
              <a:rPr lang="en-US" dirty="0"/>
              <a:t>Scavenger </a:t>
            </a:r>
            <a:r>
              <a:rPr lang="en-US" dirty="0" smtClean="0"/>
              <a:t>hunt</a:t>
            </a:r>
          </a:p>
          <a:p>
            <a:pPr lvl="1"/>
            <a:r>
              <a:rPr lang="en-US" dirty="0" smtClean="0"/>
              <a:t>Chili/Soup cook-off</a:t>
            </a:r>
          </a:p>
          <a:p>
            <a:pPr lvl="1"/>
            <a:r>
              <a:rPr lang="en-US" dirty="0" smtClean="0"/>
              <a:t>March Madness</a:t>
            </a:r>
          </a:p>
          <a:p>
            <a:pPr lvl="1"/>
            <a:r>
              <a:rPr lang="en-US" dirty="0" smtClean="0"/>
              <a:t>Secret Shamrock</a:t>
            </a:r>
          </a:p>
          <a:p>
            <a:pPr lvl="1"/>
            <a:r>
              <a:rPr lang="en-US" dirty="0" smtClean="0"/>
              <a:t>Encore classes for teachers</a:t>
            </a:r>
          </a:p>
          <a:p>
            <a:pPr lvl="1"/>
            <a:r>
              <a:rPr lang="en-US" dirty="0" smtClean="0"/>
              <a:t>Staff photo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1824484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Sustaining the Vision</a:t>
            </a:r>
            <a:endParaRPr lang="en-US" dirty="0"/>
          </a:p>
        </p:txBody>
      </p:sp>
      <p:sp>
        <p:nvSpPr>
          <p:cNvPr id="3" name="Content Placeholder 2"/>
          <p:cNvSpPr>
            <a:spLocks noGrp="1"/>
          </p:cNvSpPr>
          <p:nvPr>
            <p:ph sz="quarter" idx="1"/>
          </p:nvPr>
        </p:nvSpPr>
        <p:spPr/>
        <p:txBody>
          <a:bodyPr/>
          <a:lstStyle/>
          <a:p>
            <a:r>
              <a:rPr lang="en-US" dirty="0" smtClean="0"/>
              <a:t>Stakeholder Committee Meetings</a:t>
            </a:r>
          </a:p>
          <a:p>
            <a:r>
              <a:rPr lang="en-US" dirty="0" smtClean="0"/>
              <a:t>Electronic communications</a:t>
            </a:r>
          </a:p>
          <a:p>
            <a:r>
              <a:rPr lang="en-US" dirty="0" smtClean="0"/>
              <a:t>Advisory activities</a:t>
            </a:r>
          </a:p>
          <a:p>
            <a:r>
              <a:rPr lang="en-US" dirty="0" smtClean="0"/>
              <a:t>Collaboration with other school initiatives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191000"/>
            <a:ext cx="2494450" cy="2362200"/>
          </a:xfrm>
          <a:prstGeom prst="rect">
            <a:avLst/>
          </a:prstGeom>
        </p:spPr>
      </p:pic>
    </p:spTree>
    <p:extLst>
      <p:ext uri="{BB962C8B-B14F-4D97-AF65-F5344CB8AC3E}">
        <p14:creationId xmlns:p14="http://schemas.microsoft.com/office/powerpoint/2010/main" val="19854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sz="quarter" idx="1"/>
          </p:nvPr>
        </p:nvSpPr>
        <p:spPr>
          <a:xfrm>
            <a:off x="914400" y="1981200"/>
            <a:ext cx="7772400" cy="4038600"/>
          </a:xfrm>
        </p:spPr>
        <p:txBody>
          <a:bodyPr/>
          <a:lstStyle/>
          <a:p>
            <a:r>
              <a:rPr lang="en-US" dirty="0" smtClean="0"/>
              <a:t>Renee Romano</a:t>
            </a:r>
          </a:p>
          <a:p>
            <a:pPr lvl="1"/>
            <a:r>
              <a:rPr lang="en-US" dirty="0" smtClean="0">
                <a:hlinkClick r:id="rId2"/>
              </a:rPr>
              <a:t>renee.romano@rtsd.org</a:t>
            </a:r>
            <a:endParaRPr lang="en-US" dirty="0"/>
          </a:p>
          <a:p>
            <a:pPr marL="320040" lvl="1" indent="0">
              <a:buNone/>
            </a:pPr>
            <a:endParaRPr lang="en-US" dirty="0" smtClean="0"/>
          </a:p>
          <a:p>
            <a:r>
              <a:rPr lang="en-US" dirty="0" smtClean="0"/>
              <a:t>Beth </a:t>
            </a:r>
            <a:r>
              <a:rPr lang="en-US" dirty="0" err="1" smtClean="0"/>
              <a:t>Zigmont</a:t>
            </a:r>
            <a:endParaRPr lang="en-US" dirty="0" smtClean="0"/>
          </a:p>
          <a:p>
            <a:pPr lvl="1"/>
            <a:r>
              <a:rPr lang="en-US" dirty="0" smtClean="0">
                <a:hlinkClick r:id="rId3"/>
              </a:rPr>
              <a:t>beth.zigmont@rtsd.org</a:t>
            </a:r>
            <a:endParaRPr lang="en-US" dirty="0" smtClean="0"/>
          </a:p>
          <a:p>
            <a:pPr marL="320040" lvl="1" indent="0">
              <a:buNone/>
            </a:pPr>
            <a:endParaRPr 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191000"/>
            <a:ext cx="2494450" cy="2362200"/>
          </a:xfrm>
          <a:prstGeom prst="rect">
            <a:avLst/>
          </a:prstGeom>
        </p:spPr>
      </p:pic>
    </p:spTree>
    <p:extLst>
      <p:ext uri="{BB962C8B-B14F-4D97-AF65-F5344CB8AC3E}">
        <p14:creationId xmlns:p14="http://schemas.microsoft.com/office/powerpoint/2010/main" val="315144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Day: Class Maze Activity</a:t>
            </a:r>
            <a:endParaRPr lang="en-US" dirty="0"/>
          </a:p>
        </p:txBody>
      </p:sp>
      <p:sp>
        <p:nvSpPr>
          <p:cNvPr id="3" name="Content Placeholder 2"/>
          <p:cNvSpPr>
            <a:spLocks noGrp="1"/>
          </p:cNvSpPr>
          <p:nvPr>
            <p:ph sz="quarter" idx="1"/>
          </p:nvPr>
        </p:nvSpPr>
        <p:spPr>
          <a:xfrm>
            <a:off x="914400" y="1981200"/>
            <a:ext cx="7772400" cy="4038600"/>
          </a:xfrm>
        </p:spPr>
        <p:txBody>
          <a:bodyPr>
            <a:normAutofit/>
          </a:bodyPr>
          <a:lstStyle/>
          <a:p>
            <a:pPr marL="320040" lvl="1" indent="0">
              <a:buNone/>
            </a:pPr>
            <a:r>
              <a:rPr lang="en-US" sz="3200" dirty="0" smtClean="0"/>
              <a:t>Goal:  The group must discover a hidden pattern within the Twister board without verbal communication.</a:t>
            </a:r>
            <a:endParaRPr lang="en-US" sz="32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191000"/>
            <a:ext cx="2494450" cy="2362200"/>
          </a:xfrm>
          <a:prstGeom prst="rect">
            <a:avLst/>
          </a:prstGeom>
        </p:spPr>
      </p:pic>
    </p:spTree>
    <p:extLst>
      <p:ext uri="{BB962C8B-B14F-4D97-AF65-F5344CB8AC3E}">
        <p14:creationId xmlns:p14="http://schemas.microsoft.com/office/powerpoint/2010/main" val="197028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Discussion</a:t>
            </a:r>
            <a:endParaRPr lang="en-US" dirty="0"/>
          </a:p>
        </p:txBody>
      </p:sp>
      <p:sp>
        <p:nvSpPr>
          <p:cNvPr id="3" name="Content Placeholder 2"/>
          <p:cNvSpPr>
            <a:spLocks noGrp="1"/>
          </p:cNvSpPr>
          <p:nvPr>
            <p:ph sz="quarter" idx="1"/>
          </p:nvPr>
        </p:nvSpPr>
        <p:spPr/>
        <p:txBody>
          <a:bodyPr/>
          <a:lstStyle/>
          <a:p>
            <a:r>
              <a:rPr lang="en-US" sz="2800" b="1" i="1" dirty="0" smtClean="0"/>
              <a:t>“From school to the world, preparing the hearts, minds, and spirits of all students for future success.”</a:t>
            </a:r>
          </a:p>
          <a:p>
            <a:pPr marL="0" indent="0">
              <a:buNone/>
            </a:pPr>
            <a:endParaRPr lang="en-US" sz="2800" b="1" i="1" dirty="0" smtClean="0"/>
          </a:p>
          <a:p>
            <a:pPr lvl="1"/>
            <a:r>
              <a:rPr lang="en-US" dirty="0" smtClean="0"/>
              <a:t>What does this statement mean to you?</a:t>
            </a:r>
          </a:p>
          <a:p>
            <a:pPr lvl="1"/>
            <a:r>
              <a:rPr lang="en-US" dirty="0" smtClean="0"/>
              <a:t>How can a vision effect change and growth?</a:t>
            </a:r>
          </a:p>
          <a:p>
            <a:pPr lvl="1"/>
            <a:r>
              <a:rPr lang="en-US" dirty="0" smtClean="0"/>
              <a:t>Jot down any thoughts you have.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123" y="4191000"/>
            <a:ext cx="2405451" cy="2277920"/>
          </a:xfrm>
          <a:prstGeom prst="rect">
            <a:avLst/>
          </a:prstGeom>
        </p:spPr>
      </p:pic>
    </p:spTree>
    <p:extLst>
      <p:ext uri="{BB962C8B-B14F-4D97-AF65-F5344CB8AC3E}">
        <p14:creationId xmlns:p14="http://schemas.microsoft.com/office/powerpoint/2010/main" val="627434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Sausages</a:t>
            </a:r>
            <a:endParaRPr lang="en-US" dirty="0"/>
          </a:p>
        </p:txBody>
      </p:sp>
      <p:sp>
        <p:nvSpPr>
          <p:cNvPr id="3" name="Content Placeholder 2"/>
          <p:cNvSpPr>
            <a:spLocks noGrp="1"/>
          </p:cNvSpPr>
          <p:nvPr>
            <p:ph sz="quarter" idx="1"/>
          </p:nvPr>
        </p:nvSpPr>
        <p:spPr/>
        <p:txBody>
          <a:bodyPr>
            <a:normAutofit lnSpcReduction="10000"/>
          </a:bodyPr>
          <a:lstStyle/>
          <a:p>
            <a:r>
              <a:rPr lang="en-US" sz="2800" b="1" u="sng" dirty="0"/>
              <a:t>Directions</a:t>
            </a:r>
            <a:r>
              <a:rPr lang="en-US" sz="2800" u="sng" dirty="0"/>
              <a:t>:</a:t>
            </a:r>
            <a:r>
              <a:rPr lang="en-US" sz="2800" dirty="0"/>
              <a:t> Arrange students in a circle. One student is chosen to stand in the middle of the circle. The rest ask her questions, one at a time. She replies to all questions by saying “Sausages!” and must remain serious looking. The goal is to get the student in the middle to smile. Once she smiles, she returns to the circle and a new person goes to the middle. </a:t>
            </a:r>
          </a:p>
          <a:p>
            <a:r>
              <a:rPr lang="en-US" sz="2800" b="1" u="sng" dirty="0"/>
              <a:t>Important Note:</a:t>
            </a:r>
            <a:r>
              <a:rPr lang="en-US" sz="2800" dirty="0"/>
              <a:t>  Include a rule about asking </a:t>
            </a:r>
            <a:r>
              <a:rPr lang="en-US" sz="2800" u="sng" dirty="0"/>
              <a:t>appropriate</a:t>
            </a:r>
            <a:r>
              <a:rPr lang="en-US" sz="2800" dirty="0"/>
              <a:t> questions. Also, the student who is “It” can stay in the circle rather than standing in the middle (less risky).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123" y="4191000"/>
            <a:ext cx="2405451" cy="2277920"/>
          </a:xfrm>
          <a:prstGeom prst="rect">
            <a:avLst/>
          </a:prstGeom>
        </p:spPr>
      </p:pic>
    </p:spTree>
    <p:extLst>
      <p:ext uri="{BB962C8B-B14F-4D97-AF65-F5344CB8AC3E}">
        <p14:creationId xmlns:p14="http://schemas.microsoft.com/office/powerpoint/2010/main" val="193992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819400"/>
            <a:ext cx="8229600" cy="3810000"/>
          </a:xfrm>
        </p:spPr>
        <p:txBody>
          <a:bodyPr>
            <a:normAutofit/>
          </a:bodyPr>
          <a:lstStyle/>
          <a:p>
            <a:pPr marL="514350" indent="-514350">
              <a:buNone/>
            </a:pPr>
            <a:r>
              <a:rPr lang="en-US" b="1" u="sng" dirty="0" smtClean="0">
                <a:solidFill>
                  <a:srgbClr val="336699"/>
                </a:solidFill>
              </a:rPr>
              <a:t>Why did RMS need a vision?</a:t>
            </a:r>
          </a:p>
          <a:p>
            <a:pPr marL="514350" indent="-514350"/>
            <a:r>
              <a:rPr lang="en-US" dirty="0" smtClean="0"/>
              <a:t>Feedback from 2013 Schools to Watch site visit indicated a need for a schoolwide </a:t>
            </a:r>
            <a:r>
              <a:rPr lang="en-US" b="1" u="sng" dirty="0" smtClean="0"/>
              <a:t>vision</a:t>
            </a:r>
            <a:r>
              <a:rPr lang="en-US" dirty="0" smtClean="0"/>
              <a:t>. </a:t>
            </a:r>
          </a:p>
          <a:p>
            <a:pPr marL="514350" indent="-514350"/>
            <a:r>
              <a:rPr lang="en-US" dirty="0" smtClean="0"/>
              <a:t>We should operate under a common goal and shared common values.   </a:t>
            </a:r>
          </a:p>
          <a:p>
            <a:pPr marL="514350" indent="-514350">
              <a:buNone/>
            </a:pPr>
            <a:r>
              <a:rPr lang="en-US" dirty="0" smtClean="0"/>
              <a:t>  </a:t>
            </a:r>
          </a:p>
        </p:txBody>
      </p:sp>
      <p:pic>
        <p:nvPicPr>
          <p:cNvPr id="4" name="Picture 3" descr="BRE024_Color_Wheel_Umbrella3.jpg"/>
          <p:cNvPicPr>
            <a:picLocks noChangeAspect="1"/>
          </p:cNvPicPr>
          <p:nvPr/>
        </p:nvPicPr>
        <p:blipFill>
          <a:blip r:embed="rId2" cstate="print"/>
          <a:stretch>
            <a:fillRect/>
          </a:stretch>
        </p:blipFill>
        <p:spPr>
          <a:xfrm>
            <a:off x="3505200" y="1143000"/>
            <a:ext cx="2362200" cy="1676400"/>
          </a:xfrm>
          <a:prstGeom prst="rect">
            <a:avLst/>
          </a:prstGeom>
        </p:spPr>
      </p:pic>
      <p:sp>
        <p:nvSpPr>
          <p:cNvPr id="5" name="Rectangle 4"/>
          <p:cNvSpPr/>
          <p:nvPr/>
        </p:nvSpPr>
        <p:spPr>
          <a:xfrm>
            <a:off x="3352800" y="1295400"/>
            <a:ext cx="2648482" cy="923330"/>
          </a:xfrm>
          <a:prstGeom prst="rect">
            <a:avLst/>
          </a:prstGeom>
          <a:noFill/>
        </p:spPr>
        <p:txBody>
          <a:bodyPr wrap="none" lIns="91440" tIns="45720" rIns="91440" bIns="45720">
            <a:prstTxWarp prst="textArchUp">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solidFill>
                  <a:schemeClr val="accent5">
                    <a:tint val="50000"/>
                    <a:satMod val="180000"/>
                  </a:schemeClr>
                </a:solidFill>
              </a:rPr>
              <a:t>VISION</a:t>
            </a:r>
            <a:endParaRPr lang="en-US" sz="5400" b="1" cap="none" spc="0" dirty="0">
              <a:ln/>
              <a:solidFill>
                <a:schemeClr val="accent5">
                  <a:tint val="50000"/>
                  <a:satMod val="180000"/>
                </a:schemeClr>
              </a:solidFill>
              <a:effectLst/>
            </a:endParaRPr>
          </a:p>
        </p:txBody>
      </p:sp>
    </p:spTree>
    <p:extLst>
      <p:ext uri="{BB962C8B-B14F-4D97-AF65-F5344CB8AC3E}">
        <p14:creationId xmlns:p14="http://schemas.microsoft.com/office/powerpoint/2010/main" val="8909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a Vision</a:t>
            </a:r>
            <a:endParaRPr lang="en-US" dirty="0"/>
          </a:p>
        </p:txBody>
      </p:sp>
      <p:sp>
        <p:nvSpPr>
          <p:cNvPr id="3" name="Content Placeholder 2"/>
          <p:cNvSpPr>
            <a:spLocks noGrp="1"/>
          </p:cNvSpPr>
          <p:nvPr>
            <p:ph sz="quarter" idx="1"/>
          </p:nvPr>
        </p:nvSpPr>
        <p:spPr/>
        <p:txBody>
          <a:bodyPr/>
          <a:lstStyle/>
          <a:p>
            <a:r>
              <a:rPr lang="en-US" dirty="0" smtClean="0"/>
              <a:t>Small </a:t>
            </a:r>
            <a:r>
              <a:rPr lang="en-US" dirty="0"/>
              <a:t>focused groups </a:t>
            </a:r>
            <a:r>
              <a:rPr lang="en-US" dirty="0" smtClean="0"/>
              <a:t>brainstormed and discussed the following questions:</a:t>
            </a:r>
          </a:p>
          <a:p>
            <a:pPr lvl="1"/>
            <a:r>
              <a:rPr lang="en-US" dirty="0" smtClean="0"/>
              <a:t>How are we different from other schools?</a:t>
            </a:r>
          </a:p>
          <a:p>
            <a:pPr lvl="1"/>
            <a:r>
              <a:rPr lang="en-US" dirty="0" smtClean="0"/>
              <a:t>What kind of school do we hope to be?</a:t>
            </a:r>
          </a:p>
          <a:p>
            <a:pPr lvl="1"/>
            <a:r>
              <a:rPr lang="en-US" dirty="0" smtClean="0"/>
              <a:t>What can we do differently to achieve this vision?</a:t>
            </a:r>
          </a:p>
          <a:p>
            <a:pPr lvl="1"/>
            <a:r>
              <a:rPr lang="en-US" dirty="0" smtClean="0"/>
              <a:t>What do you think should be included in our vision statement?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7123" y="4191000"/>
            <a:ext cx="2405451" cy="2277920"/>
          </a:xfrm>
          <a:prstGeom prst="rect">
            <a:avLst/>
          </a:prstGeom>
        </p:spPr>
      </p:pic>
    </p:spTree>
    <p:extLst>
      <p:ext uri="{BB962C8B-B14F-4D97-AF65-F5344CB8AC3E}">
        <p14:creationId xmlns:p14="http://schemas.microsoft.com/office/powerpoint/2010/main" val="242070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a Vision</a:t>
            </a:r>
            <a:endParaRPr lang="en-US" dirty="0"/>
          </a:p>
        </p:txBody>
      </p:sp>
      <p:sp>
        <p:nvSpPr>
          <p:cNvPr id="3" name="Content Placeholder 2"/>
          <p:cNvSpPr>
            <a:spLocks noGrp="1"/>
          </p:cNvSpPr>
          <p:nvPr>
            <p:ph sz="quarter" idx="1"/>
          </p:nvPr>
        </p:nvSpPr>
        <p:spPr/>
        <p:txBody>
          <a:bodyPr/>
          <a:lstStyle/>
          <a:p>
            <a:r>
              <a:rPr lang="en-US" dirty="0" smtClean="0"/>
              <a:t>Responses were collected and coded for keywords and phrases</a:t>
            </a:r>
          </a:p>
          <a:p>
            <a:r>
              <a:rPr lang="en-US" dirty="0" smtClean="0"/>
              <a:t>Common language was identified and used in developing a vision statement.</a:t>
            </a:r>
          </a:p>
          <a:p>
            <a:r>
              <a:rPr lang="en-US" dirty="0" smtClean="0"/>
              <a:t>Vision statement was vetted through the STW committee and through grade level and department meetings.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114800"/>
            <a:ext cx="2494450" cy="2362200"/>
          </a:xfrm>
          <a:prstGeom prst="rect">
            <a:avLst/>
          </a:prstGeom>
        </p:spPr>
      </p:pic>
    </p:spTree>
    <p:extLst>
      <p:ext uri="{BB962C8B-B14F-4D97-AF65-F5344CB8AC3E}">
        <p14:creationId xmlns:p14="http://schemas.microsoft.com/office/powerpoint/2010/main" val="1388011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Vision to Life</a:t>
            </a:r>
            <a:endParaRPr lang="en-US" dirty="0"/>
          </a:p>
        </p:txBody>
      </p:sp>
      <p:sp>
        <p:nvSpPr>
          <p:cNvPr id="3" name="Content Placeholder 2"/>
          <p:cNvSpPr>
            <a:spLocks noGrp="1"/>
          </p:cNvSpPr>
          <p:nvPr>
            <p:ph sz="quarter" idx="1"/>
          </p:nvPr>
        </p:nvSpPr>
        <p:spPr/>
        <p:txBody>
          <a:bodyPr/>
          <a:lstStyle/>
          <a:p>
            <a:r>
              <a:rPr lang="en-US" dirty="0" smtClean="0"/>
              <a:t>Branding</a:t>
            </a:r>
          </a:p>
          <a:p>
            <a:pPr lvl="1"/>
            <a:r>
              <a:rPr lang="en-US" dirty="0" smtClean="0"/>
              <a:t>Logo designed and digitized</a:t>
            </a:r>
          </a:p>
          <a:p>
            <a:pPr marL="0" indent="0">
              <a:buNone/>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62400"/>
            <a:ext cx="2494450" cy="2362200"/>
          </a:xfrm>
          <a:prstGeom prst="rect">
            <a:avLst/>
          </a:prstGeom>
        </p:spPr>
      </p:pic>
    </p:spTree>
    <p:extLst>
      <p:ext uri="{BB962C8B-B14F-4D97-AF65-F5344CB8AC3E}">
        <p14:creationId xmlns:p14="http://schemas.microsoft.com/office/powerpoint/2010/main" val="100899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 Design</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52600" y="1447800"/>
            <a:ext cx="6096000" cy="4572000"/>
          </a:xfrm>
        </p:spPr>
      </p:pic>
    </p:spTree>
    <p:extLst>
      <p:ext uri="{BB962C8B-B14F-4D97-AF65-F5344CB8AC3E}">
        <p14:creationId xmlns:p14="http://schemas.microsoft.com/office/powerpoint/2010/main" val="4195655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200</TotalTime>
  <Words>547</Words>
  <Application>Microsoft Office PowerPoint</Application>
  <PresentationFormat>On-screen Show (4:3)</PresentationFormat>
  <Paragraphs>97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Equity</vt:lpstr>
      <vt:lpstr>Creating a Vision to Change School Culture and Climate </vt:lpstr>
      <vt:lpstr>Session Objectives</vt:lpstr>
      <vt:lpstr>Vision Discussion</vt:lpstr>
      <vt:lpstr>Sausages</vt:lpstr>
      <vt:lpstr>PowerPoint Presentation</vt:lpstr>
      <vt:lpstr>Creation of a Vision</vt:lpstr>
      <vt:lpstr>Creation of a Vision</vt:lpstr>
      <vt:lpstr>Bringing the Vision to Life</vt:lpstr>
      <vt:lpstr>Logo Design</vt:lpstr>
      <vt:lpstr>Logo 2.0</vt:lpstr>
      <vt:lpstr>Bringing the Vision to Life</vt:lpstr>
      <vt:lpstr>Vision Posters</vt:lpstr>
      <vt:lpstr>Bringing the Vision to Life</vt:lpstr>
      <vt:lpstr>T-Shirts</vt:lpstr>
      <vt:lpstr>Bringing the Vision to Life</vt:lpstr>
      <vt:lpstr>Assignment Book</vt:lpstr>
      <vt:lpstr>Bringing the Vision to Life</vt:lpstr>
      <vt:lpstr>Embodying the Vision</vt:lpstr>
      <vt:lpstr>Embodying the Vision</vt:lpstr>
      <vt:lpstr>Embodying the Vision</vt:lpstr>
      <vt:lpstr>What is  A Vision Day?</vt:lpstr>
      <vt:lpstr>Embodying the Vision</vt:lpstr>
      <vt:lpstr>Sustaining the Vision</vt:lpstr>
      <vt:lpstr>Contact Information </vt:lpstr>
      <vt:lpstr>Vision Day: Class Maze Activity</vt:lpstr>
    </vt:vector>
  </TitlesOfParts>
  <Company>Radnor Township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bzigmont</dc:creator>
  <cp:lastModifiedBy>bzigmont</cp:lastModifiedBy>
  <cp:revision>17</cp:revision>
  <dcterms:created xsi:type="dcterms:W3CDTF">2016-01-28T15:18:21Z</dcterms:created>
  <dcterms:modified xsi:type="dcterms:W3CDTF">2016-02-17T17:01:03Z</dcterms:modified>
</cp:coreProperties>
</file>